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handoutMasterIdLst>
    <p:handoutMasterId r:id="rId8"/>
  </p:handoutMasterIdLst>
  <p:sldIdLst>
    <p:sldId id="257" r:id="rId2"/>
    <p:sldId id="286" r:id="rId3"/>
    <p:sldId id="266" r:id="rId4"/>
    <p:sldId id="300" r:id="rId5"/>
    <p:sldId id="28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6780" autoAdjust="0"/>
  </p:normalViewPr>
  <p:slideViewPr>
    <p:cSldViewPr snapToGrid="0" showGuides="1">
      <p:cViewPr varScale="1">
        <p:scale>
          <a:sx n="63" d="100"/>
          <a:sy n="63" d="100"/>
        </p:scale>
        <p:origin x="2430" y="60"/>
      </p:cViewPr>
      <p:guideLst>
        <p:guide orient="horz" pos="2160"/>
        <p:guide pos="3840"/>
      </p:guideLst>
    </p:cSldViewPr>
  </p:slideViewPr>
  <p:outlineViewPr>
    <p:cViewPr>
      <p:scale>
        <a:sx n="33" d="100"/>
        <a:sy n="33" d="100"/>
      </p:scale>
      <p:origin x="0" y="0"/>
    </p:cViewPr>
  </p:outlineViewPr>
  <p:notesTextViewPr>
    <p:cViewPr>
      <p:scale>
        <a:sx n="1" d="1"/>
        <a:sy n="1" d="1"/>
      </p:scale>
      <p:origin x="0" y="-366"/>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2B6A3D-9172-4F2B-8943-BD25C915695B}" type="doc">
      <dgm:prSet loTypeId="urn:microsoft.com/office/officeart/2005/8/layout/vList2" loCatId="list" qsTypeId="urn:microsoft.com/office/officeart/2005/8/quickstyle/simple1" qsCatId="simple" csTypeId="urn:microsoft.com/office/officeart/2005/8/colors/accent3_2" csCatId="accent3"/>
      <dgm:spPr/>
      <dgm:t>
        <a:bodyPr/>
        <a:lstStyle/>
        <a:p>
          <a:endParaRPr lang="en-US"/>
        </a:p>
      </dgm:t>
    </dgm:pt>
    <dgm:pt modelId="{124C6132-68C0-4C9B-B2D4-7F34A5420F3A}">
      <dgm:prSet/>
      <dgm:spPr/>
      <dgm:t>
        <a:bodyPr/>
        <a:lstStyle/>
        <a:p>
          <a:r>
            <a:rPr lang="en-GB" b="1"/>
            <a:t>User and Security</a:t>
          </a:r>
          <a:endParaRPr lang="en-US"/>
        </a:p>
      </dgm:t>
    </dgm:pt>
    <dgm:pt modelId="{013F291A-AEB2-46E0-9116-CE8E0FCC5BA1}" type="parTrans" cxnId="{D7BE98BC-B1D0-42FE-9FC5-2A2EA220ECE2}">
      <dgm:prSet/>
      <dgm:spPr/>
      <dgm:t>
        <a:bodyPr/>
        <a:lstStyle/>
        <a:p>
          <a:endParaRPr lang="en-US"/>
        </a:p>
      </dgm:t>
    </dgm:pt>
    <dgm:pt modelId="{ABB5C7D5-60B4-4217-B687-672690890DE3}" type="sibTrans" cxnId="{D7BE98BC-B1D0-42FE-9FC5-2A2EA220ECE2}">
      <dgm:prSet/>
      <dgm:spPr/>
      <dgm:t>
        <a:bodyPr/>
        <a:lstStyle/>
        <a:p>
          <a:endParaRPr lang="en-US"/>
        </a:p>
      </dgm:t>
    </dgm:pt>
    <dgm:pt modelId="{3D0F3508-188A-4984-9769-B839C549E90B}">
      <dgm:prSet/>
      <dgm:spPr/>
      <dgm:t>
        <a:bodyPr/>
        <a:lstStyle/>
        <a:p>
          <a:r>
            <a:rPr lang="en-GB" b="1"/>
            <a:t>Account Management</a:t>
          </a:r>
          <a:endParaRPr lang="en-US"/>
        </a:p>
      </dgm:t>
    </dgm:pt>
    <dgm:pt modelId="{32BF7F54-5182-415C-879B-28FC1A58AA32}" type="parTrans" cxnId="{8AC740FE-6158-4250-A51B-1C3E91DEFBF1}">
      <dgm:prSet/>
      <dgm:spPr/>
      <dgm:t>
        <a:bodyPr/>
        <a:lstStyle/>
        <a:p>
          <a:endParaRPr lang="en-US"/>
        </a:p>
      </dgm:t>
    </dgm:pt>
    <dgm:pt modelId="{D24B7CAE-8946-4EAE-832A-2B0E10F2C4B7}" type="sibTrans" cxnId="{8AC740FE-6158-4250-A51B-1C3E91DEFBF1}">
      <dgm:prSet/>
      <dgm:spPr/>
      <dgm:t>
        <a:bodyPr/>
        <a:lstStyle/>
        <a:p>
          <a:endParaRPr lang="en-US"/>
        </a:p>
      </dgm:t>
    </dgm:pt>
    <dgm:pt modelId="{E49E18ED-8894-4030-A068-5178E9A4A28A}">
      <dgm:prSet/>
      <dgm:spPr/>
      <dgm:t>
        <a:bodyPr/>
        <a:lstStyle/>
        <a:p>
          <a:r>
            <a:rPr lang="en-GB" b="1"/>
            <a:t>Transaction and Logs</a:t>
          </a:r>
          <a:endParaRPr lang="en-US"/>
        </a:p>
      </dgm:t>
    </dgm:pt>
    <dgm:pt modelId="{422C4BAB-D856-428E-87C3-F3AD4B884D70}" type="parTrans" cxnId="{3CE3893B-63E5-423C-8967-F00A47EBD306}">
      <dgm:prSet/>
      <dgm:spPr/>
      <dgm:t>
        <a:bodyPr/>
        <a:lstStyle/>
        <a:p>
          <a:endParaRPr lang="en-US"/>
        </a:p>
      </dgm:t>
    </dgm:pt>
    <dgm:pt modelId="{6D484811-DC9C-4234-8D79-C6CE51473FE3}" type="sibTrans" cxnId="{3CE3893B-63E5-423C-8967-F00A47EBD306}">
      <dgm:prSet/>
      <dgm:spPr/>
      <dgm:t>
        <a:bodyPr/>
        <a:lstStyle/>
        <a:p>
          <a:endParaRPr lang="en-US"/>
        </a:p>
      </dgm:t>
    </dgm:pt>
    <dgm:pt modelId="{6886B97D-4955-4BF4-955A-38E4922122FE}">
      <dgm:prSet/>
      <dgm:spPr/>
      <dgm:t>
        <a:bodyPr/>
        <a:lstStyle/>
        <a:p>
          <a:r>
            <a:rPr lang="en-GB" b="1"/>
            <a:t>Customer Information</a:t>
          </a:r>
          <a:endParaRPr lang="en-US"/>
        </a:p>
      </dgm:t>
    </dgm:pt>
    <dgm:pt modelId="{B1018AD7-B0E6-4AAE-BD77-393B26E545FC}" type="parTrans" cxnId="{C56C72EE-78D1-41F6-A13F-E6653841351E}">
      <dgm:prSet/>
      <dgm:spPr/>
      <dgm:t>
        <a:bodyPr/>
        <a:lstStyle/>
        <a:p>
          <a:endParaRPr lang="en-US"/>
        </a:p>
      </dgm:t>
    </dgm:pt>
    <dgm:pt modelId="{9B896160-2559-4D22-BFBA-34727518D017}" type="sibTrans" cxnId="{C56C72EE-78D1-41F6-A13F-E6653841351E}">
      <dgm:prSet/>
      <dgm:spPr/>
      <dgm:t>
        <a:bodyPr/>
        <a:lstStyle/>
        <a:p>
          <a:endParaRPr lang="en-US"/>
        </a:p>
      </dgm:t>
    </dgm:pt>
    <dgm:pt modelId="{071FB2AF-9AF1-48AD-832B-A3AB8520391E}">
      <dgm:prSet/>
      <dgm:spPr/>
      <dgm:t>
        <a:bodyPr/>
        <a:lstStyle/>
        <a:p>
          <a:r>
            <a:rPr lang="en-GB" b="1"/>
            <a:t>Employee</a:t>
          </a:r>
          <a:endParaRPr lang="en-US"/>
        </a:p>
      </dgm:t>
    </dgm:pt>
    <dgm:pt modelId="{B9879824-DA1C-4E00-896D-381C35F10E37}" type="parTrans" cxnId="{8F09ADD9-60EB-43C2-9A53-9AF63B0E3D11}">
      <dgm:prSet/>
      <dgm:spPr/>
      <dgm:t>
        <a:bodyPr/>
        <a:lstStyle/>
        <a:p>
          <a:endParaRPr lang="en-US"/>
        </a:p>
      </dgm:t>
    </dgm:pt>
    <dgm:pt modelId="{83384B5E-920B-45CA-846C-9A785249A190}" type="sibTrans" cxnId="{8F09ADD9-60EB-43C2-9A53-9AF63B0E3D11}">
      <dgm:prSet/>
      <dgm:spPr/>
      <dgm:t>
        <a:bodyPr/>
        <a:lstStyle/>
        <a:p>
          <a:endParaRPr lang="en-US"/>
        </a:p>
      </dgm:t>
    </dgm:pt>
    <dgm:pt modelId="{EA47A6D3-07F8-4E84-9DD6-397867FB360D}" type="pres">
      <dgm:prSet presAssocID="{E42B6A3D-9172-4F2B-8943-BD25C915695B}" presName="linear" presStyleCnt="0">
        <dgm:presLayoutVars>
          <dgm:animLvl val="lvl"/>
          <dgm:resizeHandles val="exact"/>
        </dgm:presLayoutVars>
      </dgm:prSet>
      <dgm:spPr/>
    </dgm:pt>
    <dgm:pt modelId="{15F24A8E-D353-4832-93D6-10DC584DEE6C}" type="pres">
      <dgm:prSet presAssocID="{124C6132-68C0-4C9B-B2D4-7F34A5420F3A}" presName="parentText" presStyleLbl="node1" presStyleIdx="0" presStyleCnt="5">
        <dgm:presLayoutVars>
          <dgm:chMax val="0"/>
          <dgm:bulletEnabled val="1"/>
        </dgm:presLayoutVars>
      </dgm:prSet>
      <dgm:spPr/>
    </dgm:pt>
    <dgm:pt modelId="{2E35686B-66B7-4AFE-A6AB-44B54F781C97}" type="pres">
      <dgm:prSet presAssocID="{ABB5C7D5-60B4-4217-B687-672690890DE3}" presName="spacer" presStyleCnt="0"/>
      <dgm:spPr/>
    </dgm:pt>
    <dgm:pt modelId="{88B69E2A-2598-4DFB-A2D4-D3EA315E7015}" type="pres">
      <dgm:prSet presAssocID="{3D0F3508-188A-4984-9769-B839C549E90B}" presName="parentText" presStyleLbl="node1" presStyleIdx="1" presStyleCnt="5">
        <dgm:presLayoutVars>
          <dgm:chMax val="0"/>
          <dgm:bulletEnabled val="1"/>
        </dgm:presLayoutVars>
      </dgm:prSet>
      <dgm:spPr/>
    </dgm:pt>
    <dgm:pt modelId="{D408C69A-33B7-4122-AD5D-18DC2A008DA6}" type="pres">
      <dgm:prSet presAssocID="{D24B7CAE-8946-4EAE-832A-2B0E10F2C4B7}" presName="spacer" presStyleCnt="0"/>
      <dgm:spPr/>
    </dgm:pt>
    <dgm:pt modelId="{4171BF80-F5EC-4220-9801-D173B7E3EBB4}" type="pres">
      <dgm:prSet presAssocID="{E49E18ED-8894-4030-A068-5178E9A4A28A}" presName="parentText" presStyleLbl="node1" presStyleIdx="2" presStyleCnt="5">
        <dgm:presLayoutVars>
          <dgm:chMax val="0"/>
          <dgm:bulletEnabled val="1"/>
        </dgm:presLayoutVars>
      </dgm:prSet>
      <dgm:spPr/>
    </dgm:pt>
    <dgm:pt modelId="{99D82F82-58B4-4158-AB34-B7B83564A756}" type="pres">
      <dgm:prSet presAssocID="{6D484811-DC9C-4234-8D79-C6CE51473FE3}" presName="spacer" presStyleCnt="0"/>
      <dgm:spPr/>
    </dgm:pt>
    <dgm:pt modelId="{2D85AD91-67B7-41E7-A7B6-54F6AC21AEA4}" type="pres">
      <dgm:prSet presAssocID="{6886B97D-4955-4BF4-955A-38E4922122FE}" presName="parentText" presStyleLbl="node1" presStyleIdx="3" presStyleCnt="5">
        <dgm:presLayoutVars>
          <dgm:chMax val="0"/>
          <dgm:bulletEnabled val="1"/>
        </dgm:presLayoutVars>
      </dgm:prSet>
      <dgm:spPr/>
    </dgm:pt>
    <dgm:pt modelId="{F5BD7756-D051-4D73-8FF4-F8D23B33F01A}" type="pres">
      <dgm:prSet presAssocID="{9B896160-2559-4D22-BFBA-34727518D017}" presName="spacer" presStyleCnt="0"/>
      <dgm:spPr/>
    </dgm:pt>
    <dgm:pt modelId="{B62642AC-BDAC-47EA-9DE9-9721A9B1F50A}" type="pres">
      <dgm:prSet presAssocID="{071FB2AF-9AF1-48AD-832B-A3AB8520391E}" presName="parentText" presStyleLbl="node1" presStyleIdx="4" presStyleCnt="5">
        <dgm:presLayoutVars>
          <dgm:chMax val="0"/>
          <dgm:bulletEnabled val="1"/>
        </dgm:presLayoutVars>
      </dgm:prSet>
      <dgm:spPr/>
    </dgm:pt>
  </dgm:ptLst>
  <dgm:cxnLst>
    <dgm:cxn modelId="{B7C0BC2E-AB3A-4E35-9F5C-8C5E79A78FF5}" type="presOf" srcId="{E42B6A3D-9172-4F2B-8943-BD25C915695B}" destId="{EA47A6D3-07F8-4E84-9DD6-397867FB360D}" srcOrd="0" destOrd="0" presId="urn:microsoft.com/office/officeart/2005/8/layout/vList2"/>
    <dgm:cxn modelId="{FE415333-D950-4F5C-B1C6-B5D9D060F842}" type="presOf" srcId="{3D0F3508-188A-4984-9769-B839C549E90B}" destId="{88B69E2A-2598-4DFB-A2D4-D3EA315E7015}" srcOrd="0" destOrd="0" presId="urn:microsoft.com/office/officeart/2005/8/layout/vList2"/>
    <dgm:cxn modelId="{3CE3893B-63E5-423C-8967-F00A47EBD306}" srcId="{E42B6A3D-9172-4F2B-8943-BD25C915695B}" destId="{E49E18ED-8894-4030-A068-5178E9A4A28A}" srcOrd="2" destOrd="0" parTransId="{422C4BAB-D856-428E-87C3-F3AD4B884D70}" sibTransId="{6D484811-DC9C-4234-8D79-C6CE51473FE3}"/>
    <dgm:cxn modelId="{1E6DDE67-1069-4320-B515-3399DE3152D2}" type="presOf" srcId="{6886B97D-4955-4BF4-955A-38E4922122FE}" destId="{2D85AD91-67B7-41E7-A7B6-54F6AC21AEA4}" srcOrd="0" destOrd="0" presId="urn:microsoft.com/office/officeart/2005/8/layout/vList2"/>
    <dgm:cxn modelId="{803E387A-20EE-4E9D-91D9-280F8566CE3F}" type="presOf" srcId="{E49E18ED-8894-4030-A068-5178E9A4A28A}" destId="{4171BF80-F5EC-4220-9801-D173B7E3EBB4}" srcOrd="0" destOrd="0" presId="urn:microsoft.com/office/officeart/2005/8/layout/vList2"/>
    <dgm:cxn modelId="{8FC75B80-4FC5-480C-82F2-1AE0F45F4EAE}" type="presOf" srcId="{124C6132-68C0-4C9B-B2D4-7F34A5420F3A}" destId="{15F24A8E-D353-4832-93D6-10DC584DEE6C}" srcOrd="0" destOrd="0" presId="urn:microsoft.com/office/officeart/2005/8/layout/vList2"/>
    <dgm:cxn modelId="{E008D09E-87E7-4EB0-A342-380352927F2F}" type="presOf" srcId="{071FB2AF-9AF1-48AD-832B-A3AB8520391E}" destId="{B62642AC-BDAC-47EA-9DE9-9721A9B1F50A}" srcOrd="0" destOrd="0" presId="urn:microsoft.com/office/officeart/2005/8/layout/vList2"/>
    <dgm:cxn modelId="{D7BE98BC-B1D0-42FE-9FC5-2A2EA220ECE2}" srcId="{E42B6A3D-9172-4F2B-8943-BD25C915695B}" destId="{124C6132-68C0-4C9B-B2D4-7F34A5420F3A}" srcOrd="0" destOrd="0" parTransId="{013F291A-AEB2-46E0-9116-CE8E0FCC5BA1}" sibTransId="{ABB5C7D5-60B4-4217-B687-672690890DE3}"/>
    <dgm:cxn modelId="{8F09ADD9-60EB-43C2-9A53-9AF63B0E3D11}" srcId="{E42B6A3D-9172-4F2B-8943-BD25C915695B}" destId="{071FB2AF-9AF1-48AD-832B-A3AB8520391E}" srcOrd="4" destOrd="0" parTransId="{B9879824-DA1C-4E00-896D-381C35F10E37}" sibTransId="{83384B5E-920B-45CA-846C-9A785249A190}"/>
    <dgm:cxn modelId="{C56C72EE-78D1-41F6-A13F-E6653841351E}" srcId="{E42B6A3D-9172-4F2B-8943-BD25C915695B}" destId="{6886B97D-4955-4BF4-955A-38E4922122FE}" srcOrd="3" destOrd="0" parTransId="{B1018AD7-B0E6-4AAE-BD77-393B26E545FC}" sibTransId="{9B896160-2559-4D22-BFBA-34727518D017}"/>
    <dgm:cxn modelId="{8AC740FE-6158-4250-A51B-1C3E91DEFBF1}" srcId="{E42B6A3D-9172-4F2B-8943-BD25C915695B}" destId="{3D0F3508-188A-4984-9769-B839C549E90B}" srcOrd="1" destOrd="0" parTransId="{32BF7F54-5182-415C-879B-28FC1A58AA32}" sibTransId="{D24B7CAE-8946-4EAE-832A-2B0E10F2C4B7}"/>
    <dgm:cxn modelId="{4A823DDA-2BBD-4505-BF42-992AED232D7C}" type="presParOf" srcId="{EA47A6D3-07F8-4E84-9DD6-397867FB360D}" destId="{15F24A8E-D353-4832-93D6-10DC584DEE6C}" srcOrd="0" destOrd="0" presId="urn:microsoft.com/office/officeart/2005/8/layout/vList2"/>
    <dgm:cxn modelId="{17A14B02-509F-4432-B59E-3FF5A679EA43}" type="presParOf" srcId="{EA47A6D3-07F8-4E84-9DD6-397867FB360D}" destId="{2E35686B-66B7-4AFE-A6AB-44B54F781C97}" srcOrd="1" destOrd="0" presId="urn:microsoft.com/office/officeart/2005/8/layout/vList2"/>
    <dgm:cxn modelId="{2379C158-BE2E-46BA-A1DE-5A51F995DD5A}" type="presParOf" srcId="{EA47A6D3-07F8-4E84-9DD6-397867FB360D}" destId="{88B69E2A-2598-4DFB-A2D4-D3EA315E7015}" srcOrd="2" destOrd="0" presId="urn:microsoft.com/office/officeart/2005/8/layout/vList2"/>
    <dgm:cxn modelId="{0BCA5CC8-58CB-40A9-86B0-6A2C75973C68}" type="presParOf" srcId="{EA47A6D3-07F8-4E84-9DD6-397867FB360D}" destId="{D408C69A-33B7-4122-AD5D-18DC2A008DA6}" srcOrd="3" destOrd="0" presId="urn:microsoft.com/office/officeart/2005/8/layout/vList2"/>
    <dgm:cxn modelId="{A87E7F5B-6433-4303-BA38-3E1D5A488DFF}" type="presParOf" srcId="{EA47A6D3-07F8-4E84-9DD6-397867FB360D}" destId="{4171BF80-F5EC-4220-9801-D173B7E3EBB4}" srcOrd="4" destOrd="0" presId="urn:microsoft.com/office/officeart/2005/8/layout/vList2"/>
    <dgm:cxn modelId="{7A911415-9484-4D2E-ABF9-11CC4D045D03}" type="presParOf" srcId="{EA47A6D3-07F8-4E84-9DD6-397867FB360D}" destId="{99D82F82-58B4-4158-AB34-B7B83564A756}" srcOrd="5" destOrd="0" presId="urn:microsoft.com/office/officeart/2005/8/layout/vList2"/>
    <dgm:cxn modelId="{4868CBF1-156B-47AF-9D32-A2B1B6E1371F}" type="presParOf" srcId="{EA47A6D3-07F8-4E84-9DD6-397867FB360D}" destId="{2D85AD91-67B7-41E7-A7B6-54F6AC21AEA4}" srcOrd="6" destOrd="0" presId="urn:microsoft.com/office/officeart/2005/8/layout/vList2"/>
    <dgm:cxn modelId="{C6036CA7-78D6-4630-96D2-A10942991C7F}" type="presParOf" srcId="{EA47A6D3-07F8-4E84-9DD6-397867FB360D}" destId="{F5BD7756-D051-4D73-8FF4-F8D23B33F01A}" srcOrd="7" destOrd="0" presId="urn:microsoft.com/office/officeart/2005/8/layout/vList2"/>
    <dgm:cxn modelId="{8C815341-A433-4050-9DB5-A1C9612B61BF}" type="presParOf" srcId="{EA47A6D3-07F8-4E84-9DD6-397867FB360D}" destId="{B62642AC-BDAC-47EA-9DE9-9721A9B1F50A}" srcOrd="8"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F24A8E-D353-4832-93D6-10DC584DEE6C}">
      <dsp:nvSpPr>
        <dsp:cNvPr id="0" name=""/>
        <dsp:cNvSpPr/>
      </dsp:nvSpPr>
      <dsp:spPr>
        <a:xfrm>
          <a:off x="0" y="5080"/>
          <a:ext cx="6172199" cy="88744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User and Security</a:t>
          </a:r>
          <a:endParaRPr lang="en-US" sz="3700" kern="1200"/>
        </a:p>
      </dsp:txBody>
      <dsp:txXfrm>
        <a:off x="43321" y="48401"/>
        <a:ext cx="6085557" cy="800803"/>
      </dsp:txXfrm>
    </dsp:sp>
    <dsp:sp modelId="{88B69E2A-2598-4DFB-A2D4-D3EA315E7015}">
      <dsp:nvSpPr>
        <dsp:cNvPr id="0" name=""/>
        <dsp:cNvSpPr/>
      </dsp:nvSpPr>
      <dsp:spPr>
        <a:xfrm>
          <a:off x="0" y="999085"/>
          <a:ext cx="6172199" cy="88744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Account Management</a:t>
          </a:r>
          <a:endParaRPr lang="en-US" sz="3700" kern="1200"/>
        </a:p>
      </dsp:txBody>
      <dsp:txXfrm>
        <a:off x="43321" y="1042406"/>
        <a:ext cx="6085557" cy="800803"/>
      </dsp:txXfrm>
    </dsp:sp>
    <dsp:sp modelId="{4171BF80-F5EC-4220-9801-D173B7E3EBB4}">
      <dsp:nvSpPr>
        <dsp:cNvPr id="0" name=""/>
        <dsp:cNvSpPr/>
      </dsp:nvSpPr>
      <dsp:spPr>
        <a:xfrm>
          <a:off x="0" y="1993090"/>
          <a:ext cx="6172199" cy="88744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Transaction and Logs</a:t>
          </a:r>
          <a:endParaRPr lang="en-US" sz="3700" kern="1200"/>
        </a:p>
      </dsp:txBody>
      <dsp:txXfrm>
        <a:off x="43321" y="2036411"/>
        <a:ext cx="6085557" cy="800803"/>
      </dsp:txXfrm>
    </dsp:sp>
    <dsp:sp modelId="{2D85AD91-67B7-41E7-A7B6-54F6AC21AEA4}">
      <dsp:nvSpPr>
        <dsp:cNvPr id="0" name=""/>
        <dsp:cNvSpPr/>
      </dsp:nvSpPr>
      <dsp:spPr>
        <a:xfrm>
          <a:off x="0" y="2987095"/>
          <a:ext cx="6172199" cy="88744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Customer Information</a:t>
          </a:r>
          <a:endParaRPr lang="en-US" sz="3700" kern="1200"/>
        </a:p>
      </dsp:txBody>
      <dsp:txXfrm>
        <a:off x="43321" y="3030416"/>
        <a:ext cx="6085557" cy="800803"/>
      </dsp:txXfrm>
    </dsp:sp>
    <dsp:sp modelId="{B62642AC-BDAC-47EA-9DE9-9721A9B1F50A}">
      <dsp:nvSpPr>
        <dsp:cNvPr id="0" name=""/>
        <dsp:cNvSpPr/>
      </dsp:nvSpPr>
      <dsp:spPr>
        <a:xfrm>
          <a:off x="0" y="3981100"/>
          <a:ext cx="6172199" cy="88744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b="1" kern="1200"/>
            <a:t>Employee</a:t>
          </a:r>
          <a:endParaRPr lang="en-US" sz="3700" kern="1200"/>
        </a:p>
      </dsp:txBody>
      <dsp:txXfrm>
        <a:off x="43321" y="4024421"/>
        <a:ext cx="6085557" cy="80080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7/21/2023</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jpeg>
</file>

<file path=ppt/media/image6.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7/21/2023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F1F1F"/>
                </a:solidFill>
                <a:effectLst/>
                <a:latin typeface="Google Sans"/>
              </a:rPr>
              <a:t>Hi everyone,</a:t>
            </a:r>
          </a:p>
          <a:p>
            <a:pPr algn="l"/>
            <a:endParaRPr lang="en-GB" b="0" i="0" dirty="0">
              <a:solidFill>
                <a:srgbClr val="1F1F1F"/>
              </a:solidFill>
              <a:effectLst/>
              <a:latin typeface="Google Sans"/>
            </a:endParaRPr>
          </a:p>
          <a:p>
            <a:pPr algn="l"/>
            <a:r>
              <a:rPr lang="en-GB" b="0" i="0" dirty="0">
                <a:solidFill>
                  <a:srgbClr val="1F1F1F"/>
                </a:solidFill>
                <a:effectLst/>
                <a:latin typeface="Google Sans"/>
              </a:rPr>
              <a:t>My name is Shiraj Ahmad,</a:t>
            </a:r>
          </a:p>
          <a:p>
            <a:pPr algn="l"/>
            <a:r>
              <a:rPr lang="en-GB" b="0" i="0" dirty="0">
                <a:solidFill>
                  <a:srgbClr val="1F1F1F"/>
                </a:solidFill>
                <a:effectLst/>
                <a:latin typeface="Google Sans"/>
              </a:rPr>
              <a:t> and I'm a mentor here for data science. </a:t>
            </a:r>
          </a:p>
          <a:p>
            <a:pPr algn="l"/>
            <a:r>
              <a:rPr lang="en-GB" b="0" i="0" dirty="0">
                <a:solidFill>
                  <a:srgbClr val="1F1F1F"/>
                </a:solidFill>
                <a:effectLst/>
                <a:latin typeface="Google Sans"/>
              </a:rPr>
              <a:t>In this session, I'll be explaining Power BI's Capstone Project: Banking</a:t>
            </a:r>
          </a:p>
          <a:p>
            <a:pPr algn="l"/>
            <a:r>
              <a:rPr lang="en-GB" b="0" i="0" dirty="0">
                <a:solidFill>
                  <a:srgbClr val="1F1F1F"/>
                </a:solidFill>
                <a:effectLst/>
                <a:latin typeface="Google Sans"/>
              </a:rPr>
              <a:t>First, congratulations on completing Excel, SQL, and Power BI. </a:t>
            </a:r>
          </a:p>
          <a:p>
            <a:pPr algn="l"/>
            <a:r>
              <a:rPr lang="en-GB" b="0" i="0" dirty="0">
                <a:solidFill>
                  <a:srgbClr val="1F1F1F"/>
                </a:solidFill>
                <a:effectLst/>
                <a:latin typeface="Google Sans"/>
              </a:rPr>
              <a:t>After completing this Capstone Project, you'll be job-ready!</a:t>
            </a:r>
          </a:p>
          <a:p>
            <a:pPr algn="l"/>
            <a:r>
              <a:rPr lang="en-GB" b="0" i="0" dirty="0">
                <a:solidFill>
                  <a:srgbClr val="1F1F1F"/>
                </a:solidFill>
                <a:effectLst/>
                <a:latin typeface="Google Sans"/>
              </a:rPr>
              <a:t>So, let's get started.</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1</a:t>
            </a:fld>
            <a:endParaRPr lang="en-US" dirty="0"/>
          </a:p>
        </p:txBody>
      </p:sp>
    </p:spTree>
    <p:extLst>
      <p:ext uri="{BB962C8B-B14F-4D97-AF65-F5344CB8AC3E}">
        <p14:creationId xmlns:p14="http://schemas.microsoft.com/office/powerpoint/2010/main" val="4160845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GB" b="0" i="0" dirty="0">
                <a:solidFill>
                  <a:srgbClr val="374151"/>
                </a:solidFill>
                <a:effectLst/>
                <a:latin typeface="Söhne"/>
              </a:rPr>
              <a:t>Overview of Power BI Dashboard for Banking Dataset:</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It offers comprehensive insights into various aspects of a banking system, focusing on user and security, account management, transactions and logs, customer information, and employee-related data. </a:t>
            </a:r>
          </a:p>
          <a:p>
            <a:pPr algn="l">
              <a:buFont typeface="Arial" panose="020B0604020202020204" pitchFamily="34" charset="0"/>
              <a:buNone/>
            </a:pPr>
            <a:r>
              <a:rPr lang="en-GB" b="0" i="0" dirty="0">
                <a:solidFill>
                  <a:srgbClr val="374151"/>
                </a:solidFill>
                <a:effectLst/>
                <a:latin typeface="Söhne"/>
              </a:rPr>
              <a:t>It leverages data from these different tables to provide a holistic view of the banking operations, performance, and customer interactions.</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User and Security emphasizes user management, access controls, and security-related data. It includes visualizations on user logins, security answers, and questions. Additionally, it highlights user access patterns and potential security vulnerabilities to ensure the confidentiality and integrity of the banking system.</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The Account Management section provides an overview of different types of accounts and their statuses. It includes visualizations on account types, account statuses, and related metrics. This analysis helps bank administrators and managers understand the distribution and performance of various account types.</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Transactions and Logs focuses on tracking and </a:t>
            </a:r>
            <a:r>
              <a:rPr lang="en-GB" b="0" i="0" dirty="0" err="1">
                <a:solidFill>
                  <a:srgbClr val="374151"/>
                </a:solidFill>
                <a:effectLst/>
                <a:latin typeface="Söhne"/>
              </a:rPr>
              <a:t>analyzing</a:t>
            </a:r>
            <a:r>
              <a:rPr lang="en-GB" b="0" i="0" dirty="0">
                <a:solidFill>
                  <a:srgbClr val="374151"/>
                </a:solidFill>
                <a:effectLst/>
                <a:latin typeface="Söhne"/>
              </a:rPr>
              <a:t> transactions made by customers. It showcases visualizations on transaction logs, failed transaction errors, and overdraft logs. Understanding transaction trends and error patterns allows for identifying potential issues and optimizing the banking process.</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Customer Information section offers insights into customer demographics, preferences, and account activities. It includes visualizations on customer details, customer accounts, and saving interest rates. </a:t>
            </a:r>
            <a:r>
              <a:rPr lang="en-GB" b="0" i="0" dirty="0" err="1">
                <a:solidFill>
                  <a:srgbClr val="374151"/>
                </a:solidFill>
                <a:effectLst/>
                <a:latin typeface="Söhne"/>
              </a:rPr>
              <a:t>Analyzing</a:t>
            </a:r>
            <a:r>
              <a:rPr lang="en-GB" b="0" i="0" dirty="0">
                <a:solidFill>
                  <a:srgbClr val="374151"/>
                </a:solidFill>
                <a:effectLst/>
                <a:latin typeface="Söhne"/>
              </a:rPr>
              <a:t> customer data helps in tailoring personalized services and marketing strategies.</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Employee provides a comprehensive view of employee-related data, such as employee details and roles. It may include visualizations on employee information, job roles, and performance metrics. This analysis aids in workforce management and evaluating employee contributions to the bank's success.</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Benefits:</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The Power BI Dashboard empowers bank administrators and decision-makers to make data-driven decisions. Insights from the dashboard facilitate optimizing services, improving security measures, and enhancing customer experience.</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By monitoring user access and security patterns, the dashboard helps ensure data security and compliance with regulatory requirements.</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err="1">
                <a:solidFill>
                  <a:srgbClr val="374151"/>
                </a:solidFill>
                <a:effectLst/>
                <a:latin typeface="Söhne"/>
              </a:rPr>
              <a:t>Analyzing</a:t>
            </a:r>
            <a:r>
              <a:rPr lang="en-GB" b="0" i="0" dirty="0">
                <a:solidFill>
                  <a:srgbClr val="374151"/>
                </a:solidFill>
                <a:effectLst/>
                <a:latin typeface="Söhne"/>
              </a:rPr>
              <a:t> customer information allows for effective segmentation and personalized marketing strategies, leading to improved customer satisfaction and loyalty.</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The dashboard's transaction analysis helps in identifying potential issues and streamlining the transaction process, ensuring smoother customer interactions.</a:t>
            </a:r>
          </a:p>
          <a:p>
            <a:pPr algn="l">
              <a:buFont typeface="Arial" panose="020B0604020202020204" pitchFamily="34" charset="0"/>
              <a:buNone/>
            </a:pPr>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Evaluating employee performance aids in recognizing high-performing individuals and supporting targeted training and development initiatives.</a:t>
            </a:r>
          </a:p>
        </p:txBody>
      </p:sp>
      <p:sp>
        <p:nvSpPr>
          <p:cNvPr id="4" name="Slide Number Placeholder 3"/>
          <p:cNvSpPr>
            <a:spLocks noGrp="1"/>
          </p:cNvSpPr>
          <p:nvPr>
            <p:ph type="sldNum" sz="quarter" idx="5"/>
          </p:nvPr>
        </p:nvSpPr>
        <p:spPr/>
        <p:txBody>
          <a:bodyPr/>
          <a:lstStyle/>
          <a:p>
            <a:fld id="{6DC51814-3B91-4036-94D2-3977634EE214}" type="slidenum">
              <a:rPr lang="en-US" smtClean="0"/>
              <a:t>2</a:t>
            </a:fld>
            <a:endParaRPr lang="en-US" dirty="0"/>
          </a:p>
        </p:txBody>
      </p:sp>
    </p:spTree>
    <p:extLst>
      <p:ext uri="{BB962C8B-B14F-4D97-AF65-F5344CB8AC3E}">
        <p14:creationId xmlns:p14="http://schemas.microsoft.com/office/powerpoint/2010/main" val="32197959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GB" b="0" i="0" dirty="0">
              <a:solidFill>
                <a:srgbClr val="374151"/>
              </a:solidFill>
              <a:effectLst/>
              <a:latin typeface="Söhne"/>
            </a:endParaRPr>
          </a:p>
          <a:p>
            <a:pPr algn="l">
              <a:buFont typeface="Arial" panose="020B0604020202020204" pitchFamily="34" charset="0"/>
              <a:buNone/>
            </a:pPr>
            <a:r>
              <a:rPr lang="en-GB" b="0" i="0" dirty="0">
                <a:solidFill>
                  <a:srgbClr val="374151"/>
                </a:solidFill>
                <a:effectLst/>
                <a:latin typeface="Söhne"/>
              </a:rPr>
              <a:t>The objective of this project is to develop a comprehensive Power BI dashboard for a Banking Database, which empowers bank administrators and decision-makers to make data-driven decisions. Insights from the dashboard facilitate optimizing services, improving security measures, and enhancing customer experience.</a:t>
            </a:r>
          </a:p>
          <a:p>
            <a:pPr algn="l"/>
            <a:endParaRPr lang="en-GB" b="0" i="0" dirty="0">
              <a:solidFill>
                <a:srgbClr val="374151"/>
              </a:solidFill>
              <a:effectLst/>
              <a:latin typeface="Söhne"/>
            </a:endParaRPr>
          </a:p>
          <a:p>
            <a:pPr algn="l"/>
            <a:r>
              <a:rPr lang="en-GB" b="0" i="0" dirty="0">
                <a:solidFill>
                  <a:srgbClr val="374151"/>
                </a:solidFill>
                <a:effectLst/>
                <a:latin typeface="Söhne"/>
              </a:rPr>
              <a:t>Analysis Scope: The analysis will focus on extracting valuable insights from the Banking Database to provide meaningful information to stakeholders. The dashboard will cover a wide range of areas, such as customer </a:t>
            </a:r>
            <a:r>
              <a:rPr lang="en-GB" b="0" i="0" dirty="0" err="1">
                <a:solidFill>
                  <a:srgbClr val="374151"/>
                </a:solidFill>
                <a:effectLst/>
                <a:latin typeface="Söhne"/>
              </a:rPr>
              <a:t>behavior</a:t>
            </a:r>
            <a:r>
              <a:rPr lang="en-GB" b="0" i="0" dirty="0">
                <a:solidFill>
                  <a:srgbClr val="374151"/>
                </a:solidFill>
                <a:effectLst/>
                <a:latin typeface="Söhne"/>
              </a:rPr>
              <a:t>, transaction trends, employee performance, and account status.</a:t>
            </a:r>
          </a:p>
          <a:p>
            <a:pPr algn="l"/>
            <a:endParaRPr lang="en-GB" b="0" i="0" dirty="0">
              <a:solidFill>
                <a:srgbClr val="374151"/>
              </a:solidFill>
              <a:effectLst/>
              <a:latin typeface="Söhne"/>
            </a:endParaRPr>
          </a:p>
          <a:p>
            <a:pPr algn="l"/>
            <a:r>
              <a:rPr lang="en-GB" b="0" i="0" dirty="0">
                <a:solidFill>
                  <a:srgbClr val="374151"/>
                </a:solidFill>
                <a:effectLst/>
                <a:latin typeface="Söhne"/>
              </a:rPr>
              <a:t>Goal: The main goal of this project is to create an interactive and visually appealing Power BI dashboard that presents crucial information about the bank's operations, customer </a:t>
            </a:r>
            <a:r>
              <a:rPr lang="en-GB" b="0" i="0" dirty="0" err="1">
                <a:solidFill>
                  <a:srgbClr val="374151"/>
                </a:solidFill>
                <a:effectLst/>
                <a:latin typeface="Söhne"/>
              </a:rPr>
              <a:t>behavior</a:t>
            </a:r>
            <a:r>
              <a:rPr lang="en-GB" b="0" i="0" dirty="0">
                <a:solidFill>
                  <a:srgbClr val="374151"/>
                </a:solidFill>
                <a:effectLst/>
                <a:latin typeface="Söhne"/>
              </a:rPr>
              <a:t>, and financial performance. The dashboard should enable decision-makers to make informed and data-driven decisions.</a:t>
            </a:r>
          </a:p>
          <a:p>
            <a:pPr algn="l"/>
            <a:endParaRPr lang="en-GB" b="0" i="0" dirty="0">
              <a:solidFill>
                <a:srgbClr val="374151"/>
              </a:solidFill>
              <a:effectLst/>
              <a:latin typeface="Söhne"/>
            </a:endParaRPr>
          </a:p>
          <a:p>
            <a:pPr algn="l"/>
            <a:r>
              <a:rPr lang="en-GB" b="0" i="0" dirty="0">
                <a:solidFill>
                  <a:srgbClr val="374151"/>
                </a:solidFill>
                <a:effectLst/>
                <a:latin typeface="Söhne"/>
              </a:rPr>
              <a:t>Insights &amp; Recommendations: The Power BI dashboard will be designed to provide valuable insights into customer demographics, account types, and transaction patterns. It will identify opportunities for cross-selling and up-selling, enabling the bank to enhance customer satisfaction and increase revenue. Additionally, the dashboard will </a:t>
            </a:r>
            <a:r>
              <a:rPr lang="en-GB" b="0" i="0" dirty="0" err="1">
                <a:solidFill>
                  <a:srgbClr val="374151"/>
                </a:solidFill>
                <a:effectLst/>
                <a:latin typeface="Söhne"/>
              </a:rPr>
              <a:t>analyze</a:t>
            </a:r>
            <a:r>
              <a:rPr lang="en-GB" b="0" i="0" dirty="0">
                <a:solidFill>
                  <a:srgbClr val="374151"/>
                </a:solidFill>
                <a:effectLst/>
                <a:latin typeface="Söhne"/>
              </a:rPr>
              <a:t> employee performance and provide recommendations for training and development.</a:t>
            </a:r>
          </a:p>
          <a:p>
            <a:pPr algn="l"/>
            <a:endParaRPr lang="en-GB" b="0" i="0" dirty="0">
              <a:solidFill>
                <a:srgbClr val="374151"/>
              </a:solidFill>
              <a:effectLst/>
              <a:latin typeface="Söhne"/>
            </a:endParaRPr>
          </a:p>
          <a:p>
            <a:pPr algn="l"/>
            <a:r>
              <a:rPr lang="en-GB" b="0" i="0" dirty="0">
                <a:solidFill>
                  <a:srgbClr val="374151"/>
                </a:solidFill>
                <a:effectLst/>
                <a:latin typeface="Söhne"/>
              </a:rPr>
              <a:t>Report &amp; Presentation: The final deliverable will consist of a detailed report describing the data sources, data cleansing and transformation processes, and visualization techniques used in the dashboard. The report will be accompanied by a comprehensive presentation that highlights key findings and insights.</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3</a:t>
            </a:fld>
            <a:endParaRPr lang="en-US" dirty="0"/>
          </a:p>
        </p:txBody>
      </p:sp>
    </p:spTree>
    <p:extLst>
      <p:ext uri="{BB962C8B-B14F-4D97-AF65-F5344CB8AC3E}">
        <p14:creationId xmlns:p14="http://schemas.microsoft.com/office/powerpoint/2010/main" val="3756122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74151"/>
                </a:solidFill>
                <a:effectLst/>
                <a:latin typeface="Söhne"/>
              </a:rPr>
              <a:t>Significance: The Power BI dashboard is significant for the bank as it will help improve decision-making processes, identify potential areas for improvement, and support strategic planning. It will enable the bank to gain a comprehensive understanding of its operations, customer preferences, and overall financial health.</a:t>
            </a:r>
          </a:p>
          <a:p>
            <a:pPr algn="l"/>
            <a:endParaRPr lang="en-GB" b="0" i="0" dirty="0">
              <a:solidFill>
                <a:srgbClr val="374151"/>
              </a:solidFill>
              <a:effectLst/>
              <a:latin typeface="Söhne"/>
            </a:endParaRPr>
          </a:p>
          <a:p>
            <a:pPr algn="l"/>
            <a:r>
              <a:rPr lang="en-GB" b="0" i="0" dirty="0">
                <a:solidFill>
                  <a:srgbClr val="374151"/>
                </a:solidFill>
                <a:effectLst/>
                <a:latin typeface="Söhne"/>
              </a:rPr>
              <a:t>Valuable Insights: The Power BI dashboard will provide valuable insights into customer segments with the highest profitability, allowing the bank to target its marketing efforts more effectively. It will also identify transaction patterns that may indicate fraudulent activities, helping the bank to enhance security measures.</a:t>
            </a:r>
          </a:p>
          <a:p>
            <a:pPr algn="l"/>
            <a:endParaRPr lang="en-GB" b="0" i="0" dirty="0">
              <a:solidFill>
                <a:srgbClr val="374151"/>
              </a:solidFill>
              <a:effectLst/>
              <a:latin typeface="Söhne"/>
            </a:endParaRPr>
          </a:p>
          <a:p>
            <a:pPr algn="l"/>
            <a:r>
              <a:rPr lang="en-GB" b="0" i="0" dirty="0">
                <a:solidFill>
                  <a:srgbClr val="374151"/>
                </a:solidFill>
                <a:effectLst/>
                <a:latin typeface="Söhne"/>
              </a:rPr>
              <a:t>Improvement Focus: The dashboard will focus on identifying areas of improvement, such as reducing failed transactions, optimizing overdraft log management, and improving customer retention strategies.</a:t>
            </a:r>
          </a:p>
          <a:p>
            <a:pPr algn="l"/>
            <a:endParaRPr lang="en-GB" b="0" i="0" dirty="0">
              <a:solidFill>
                <a:srgbClr val="374151"/>
              </a:solidFill>
              <a:effectLst/>
              <a:latin typeface="Söhne"/>
            </a:endParaRPr>
          </a:p>
          <a:p>
            <a:pPr algn="l"/>
            <a:r>
              <a:rPr lang="en-GB" b="0" i="0" dirty="0">
                <a:solidFill>
                  <a:srgbClr val="374151"/>
                </a:solidFill>
                <a:effectLst/>
                <a:latin typeface="Söhne"/>
              </a:rPr>
              <a:t>Evaluation of Effectiveness: The effectiveness of the dashboard will be evaluated based on its ability to present data in an easily understandable format, provide actionable insights, and support data-driven decision-making.</a:t>
            </a:r>
          </a:p>
          <a:p>
            <a:pPr algn="l"/>
            <a:endParaRPr lang="en-GB" b="0" i="0" dirty="0">
              <a:solidFill>
                <a:srgbClr val="374151"/>
              </a:solidFill>
              <a:effectLst/>
              <a:latin typeface="Söhne"/>
            </a:endParaRPr>
          </a:p>
          <a:p>
            <a:pPr algn="l"/>
            <a:r>
              <a:rPr lang="en-GB" b="0" i="0" dirty="0">
                <a:solidFill>
                  <a:srgbClr val="374151"/>
                </a:solidFill>
                <a:effectLst/>
                <a:latin typeface="Söhne"/>
              </a:rPr>
              <a:t>Trend Identification: The dashboard will </a:t>
            </a:r>
            <a:r>
              <a:rPr lang="en-GB" b="0" i="0" dirty="0" err="1">
                <a:solidFill>
                  <a:srgbClr val="374151"/>
                </a:solidFill>
                <a:effectLst/>
                <a:latin typeface="Söhne"/>
              </a:rPr>
              <a:t>analyze</a:t>
            </a:r>
            <a:r>
              <a:rPr lang="en-GB" b="0" i="0" dirty="0">
                <a:solidFill>
                  <a:srgbClr val="374151"/>
                </a:solidFill>
                <a:effectLst/>
                <a:latin typeface="Söhne"/>
              </a:rPr>
              <a:t> historical data to identify trends in customer </a:t>
            </a:r>
            <a:r>
              <a:rPr lang="en-GB" b="0" i="0" dirty="0" err="1">
                <a:solidFill>
                  <a:srgbClr val="374151"/>
                </a:solidFill>
                <a:effectLst/>
                <a:latin typeface="Söhne"/>
              </a:rPr>
              <a:t>behavior</a:t>
            </a:r>
            <a:r>
              <a:rPr lang="en-GB" b="0" i="0" dirty="0">
                <a:solidFill>
                  <a:srgbClr val="374151"/>
                </a:solidFill>
                <a:effectLst/>
                <a:latin typeface="Söhne"/>
              </a:rPr>
              <a:t>, transaction volumes, and account status changes. This will help the bank predict future trends and adapt its strategies accordingly.</a:t>
            </a:r>
          </a:p>
          <a:p>
            <a:pPr algn="l"/>
            <a:endParaRPr lang="en-GB" b="0" i="0" dirty="0">
              <a:solidFill>
                <a:srgbClr val="374151"/>
              </a:solidFill>
              <a:effectLst/>
              <a:latin typeface="Söhne"/>
            </a:endParaRPr>
          </a:p>
          <a:p>
            <a:pPr algn="l"/>
            <a:r>
              <a:rPr lang="en-GB" b="0" i="0" dirty="0">
                <a:solidFill>
                  <a:srgbClr val="374151"/>
                </a:solidFill>
                <a:effectLst/>
                <a:latin typeface="Söhne"/>
              </a:rPr>
              <a:t>Comprehensive Understanding: By consolidating data from various tables, the Power BI dashboard will provide a comprehensive understanding of the bank's performance, risks, and growth opportunities. It will help stakeholders gain actionable insights and make well-informed decisions.</a:t>
            </a:r>
          </a:p>
          <a:p>
            <a:pPr algn="l"/>
            <a:endParaRPr lang="en-GB" b="0" i="0" dirty="0">
              <a:solidFill>
                <a:srgbClr val="374151"/>
              </a:solidFill>
              <a:effectLst/>
              <a:latin typeface="Söhne"/>
            </a:endParaRPr>
          </a:p>
          <a:p>
            <a:pPr algn="l"/>
            <a:r>
              <a:rPr lang="en-GB" b="0" i="0" dirty="0">
                <a:solidFill>
                  <a:srgbClr val="374151"/>
                </a:solidFill>
                <a:effectLst/>
                <a:latin typeface="Söhne"/>
              </a:rPr>
              <a:t>Overall, the Power BI dashboard for the Banking Database will serve as a powerful tool for the bank, enabling it to stay competitive, enhance customer satisfaction, and achieve its strategic objectives.</a:t>
            </a:r>
          </a:p>
          <a:p>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4</a:t>
            </a:fld>
            <a:endParaRPr lang="en-US" dirty="0"/>
          </a:p>
        </p:txBody>
      </p:sp>
    </p:spTree>
    <p:extLst>
      <p:ext uri="{BB962C8B-B14F-4D97-AF65-F5344CB8AC3E}">
        <p14:creationId xmlns:p14="http://schemas.microsoft.com/office/powerpoint/2010/main" val="24701162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r>
              <a:rPr lang="en-GB" b="0" i="0" dirty="0">
                <a:solidFill>
                  <a:srgbClr val="374151"/>
                </a:solidFill>
                <a:effectLst/>
                <a:latin typeface="Söhne"/>
              </a:rPr>
            </a:br>
            <a:r>
              <a:rPr lang="en-GB" b="0" i="0" dirty="0">
                <a:solidFill>
                  <a:srgbClr val="374151"/>
                </a:solidFill>
                <a:effectLst/>
                <a:latin typeface="Söhne"/>
              </a:rPr>
              <a:t>Now that we have comprehended the problem statement and recognized the significance of the project, let's delve into a thorough understanding of the dataset.</a:t>
            </a:r>
          </a:p>
          <a:p>
            <a:pPr algn="l"/>
            <a:br>
              <a:rPr lang="en-GB" b="0" i="0" dirty="0">
                <a:solidFill>
                  <a:srgbClr val="374151"/>
                </a:solidFill>
                <a:effectLst/>
                <a:latin typeface="Söhne"/>
              </a:rPr>
            </a:br>
            <a:r>
              <a:rPr lang="en-GB" b="0" i="0" dirty="0">
                <a:solidFill>
                  <a:srgbClr val="374151"/>
                </a:solidFill>
                <a:effectLst/>
                <a:latin typeface="Söhne"/>
              </a:rPr>
              <a:t>An Entity-Relationship (ER) diagram for the Banking Database can visually represent the relationships and interactions between various entities (tables) in the database. </a:t>
            </a:r>
          </a:p>
          <a:p>
            <a:pPr algn="l"/>
            <a:endParaRPr lang="en-GB" b="0" i="0" dirty="0">
              <a:solidFill>
                <a:srgbClr val="374151"/>
              </a:solidFill>
              <a:effectLst/>
              <a:latin typeface="Söhne"/>
            </a:endParaRPr>
          </a:p>
          <a:p>
            <a:pPr algn="l"/>
            <a:r>
              <a:rPr lang="en-GB" b="0" i="0" dirty="0">
                <a:solidFill>
                  <a:srgbClr val="374151"/>
                </a:solidFill>
                <a:effectLst/>
                <a:latin typeface="Söhne"/>
              </a:rPr>
              <a:t>Account: Represents individual accounts in the bank, each identified by a unique account ID. It contains attributes such as account number, balance, and account type.</a:t>
            </a:r>
          </a:p>
          <a:p>
            <a:pPr marL="0" lvl="0" indent="0" algn="l">
              <a:buFont typeface="+mj-lt"/>
              <a:buNone/>
            </a:pPr>
            <a:r>
              <a:rPr lang="en-GB" b="0" i="0" dirty="0">
                <a:solidFill>
                  <a:srgbClr val="374151"/>
                </a:solidFill>
                <a:effectLst/>
                <a:latin typeface="Söhne"/>
              </a:rPr>
              <a:t>Account Type: Stores different types of accounts available in the bank, such as savings, checking, etc.</a:t>
            </a:r>
          </a:p>
          <a:p>
            <a:pPr marL="0" lvl="0" indent="0" algn="l">
              <a:buFont typeface="+mj-lt"/>
              <a:buNone/>
            </a:pPr>
            <a:r>
              <a:rPr lang="en-GB" b="0" i="0" dirty="0">
                <a:solidFill>
                  <a:srgbClr val="374151"/>
                </a:solidFill>
                <a:effectLst/>
                <a:latin typeface="Söhne"/>
              </a:rPr>
              <a:t>Account Status Type: Represents the status types of the accounts, like active, closed, etc.</a:t>
            </a:r>
          </a:p>
          <a:p>
            <a:pPr marL="0" lvl="0" indent="0" algn="l">
              <a:buFont typeface="+mj-lt"/>
              <a:buNone/>
            </a:pPr>
            <a:r>
              <a:rPr lang="en-GB" b="0" i="0" dirty="0">
                <a:solidFill>
                  <a:srgbClr val="374151"/>
                </a:solidFill>
                <a:effectLst/>
                <a:latin typeface="Söhne"/>
              </a:rPr>
              <a:t>Customer: Represents bank customers, each identified by a unique customer ID. It contains attributes like customer name, contact information, etc.</a:t>
            </a:r>
          </a:p>
          <a:p>
            <a:pPr marL="0" lvl="0" indent="0" algn="l">
              <a:buFont typeface="+mj-lt"/>
              <a:buNone/>
            </a:pPr>
            <a:r>
              <a:rPr lang="en-GB" b="0" i="0" dirty="0">
                <a:solidFill>
                  <a:srgbClr val="374151"/>
                </a:solidFill>
                <a:effectLst/>
                <a:latin typeface="Söhne"/>
              </a:rPr>
              <a:t>Customer Account: Serves as a junction table between customers and their accounts, indicating which customer owns which account(s).</a:t>
            </a:r>
          </a:p>
          <a:p>
            <a:pPr marL="0" lvl="0" indent="0" algn="l">
              <a:buFont typeface="+mj-lt"/>
              <a:buNone/>
            </a:pPr>
            <a:r>
              <a:rPr lang="en-GB" b="0" i="0" dirty="0">
                <a:solidFill>
                  <a:srgbClr val="374151"/>
                </a:solidFill>
                <a:effectLst/>
                <a:latin typeface="Söhne"/>
              </a:rPr>
              <a:t>Employee: Represents bank employees, each identified by a unique employee ID. It contains attributes like employee name, designation, etc.</a:t>
            </a:r>
          </a:p>
          <a:p>
            <a:pPr marL="0" lvl="0" indent="0" algn="l">
              <a:buFont typeface="+mj-lt"/>
              <a:buNone/>
            </a:pPr>
            <a:r>
              <a:rPr lang="en-GB" b="0" i="0" dirty="0">
                <a:solidFill>
                  <a:srgbClr val="374151"/>
                </a:solidFill>
                <a:effectLst/>
                <a:latin typeface="Söhne"/>
              </a:rPr>
              <a:t>Failed Transaction Error Type: Stores various types of errors that can occur during a transaction.</a:t>
            </a:r>
          </a:p>
          <a:p>
            <a:pPr marL="0" lvl="0" indent="0" algn="l">
              <a:buFont typeface="+mj-lt"/>
              <a:buNone/>
            </a:pPr>
            <a:r>
              <a:rPr lang="en-GB" b="0" i="0" dirty="0">
                <a:solidFill>
                  <a:srgbClr val="374151"/>
                </a:solidFill>
                <a:effectLst/>
                <a:latin typeface="Söhne"/>
              </a:rPr>
              <a:t>Failed Transaction Log: Records failed transactions, associating them with the specific error type.</a:t>
            </a:r>
          </a:p>
          <a:p>
            <a:pPr marL="0" lvl="0" indent="0" algn="l">
              <a:buFont typeface="+mj-lt"/>
              <a:buNone/>
            </a:pPr>
            <a:r>
              <a:rPr lang="en-GB" b="0" i="0" dirty="0">
                <a:solidFill>
                  <a:srgbClr val="374151"/>
                </a:solidFill>
                <a:effectLst/>
                <a:latin typeface="Söhne"/>
              </a:rPr>
              <a:t>Login Account: Stores login credentials for bank employees to access the system.</a:t>
            </a:r>
          </a:p>
          <a:p>
            <a:pPr marL="0" lvl="0" indent="0" algn="l">
              <a:buFont typeface="+mj-lt"/>
              <a:buNone/>
            </a:pPr>
            <a:r>
              <a:rPr lang="en-GB" b="0" i="0" dirty="0">
                <a:solidFill>
                  <a:srgbClr val="374151"/>
                </a:solidFill>
                <a:effectLst/>
                <a:latin typeface="Söhne"/>
              </a:rPr>
              <a:t>Overdraft Log: Records instances of overdrafts made by customers, including relevant details.</a:t>
            </a:r>
          </a:p>
          <a:p>
            <a:pPr marL="0" lvl="0" indent="0" algn="l">
              <a:buFont typeface="+mj-lt"/>
              <a:buNone/>
            </a:pPr>
            <a:r>
              <a:rPr lang="en-GB" b="0" i="0" dirty="0">
                <a:solidFill>
                  <a:srgbClr val="374151"/>
                </a:solidFill>
                <a:effectLst/>
                <a:latin typeface="Söhne"/>
              </a:rPr>
              <a:t>Saving Interest Rates: Holds information about interest rates for savings accounts.</a:t>
            </a:r>
          </a:p>
          <a:p>
            <a:pPr marL="0" lvl="0" indent="0" algn="l">
              <a:buFont typeface="+mj-lt"/>
              <a:buNone/>
            </a:pPr>
            <a:r>
              <a:rPr lang="en-GB" b="0" i="0" dirty="0">
                <a:solidFill>
                  <a:srgbClr val="374151"/>
                </a:solidFill>
                <a:effectLst/>
                <a:latin typeface="Söhne"/>
              </a:rPr>
              <a:t>Transaction Log: Records details of all transactions made by customers, such as transaction ID, amount, date, etc.</a:t>
            </a:r>
          </a:p>
          <a:p>
            <a:pPr marL="0" lvl="0" indent="0" algn="l">
              <a:buFont typeface="+mj-lt"/>
              <a:buNone/>
            </a:pPr>
            <a:r>
              <a:rPr lang="en-GB" b="0" i="0" dirty="0">
                <a:solidFill>
                  <a:srgbClr val="374151"/>
                </a:solidFill>
                <a:effectLst/>
                <a:latin typeface="Söhne"/>
              </a:rPr>
              <a:t>Transaction Type: Represents different types of transactions, like deposits, withdrawals, transfers, etc.</a:t>
            </a:r>
          </a:p>
          <a:p>
            <a:pPr marL="0" lvl="0" indent="0" algn="l">
              <a:buFont typeface="+mj-lt"/>
              <a:buNone/>
            </a:pPr>
            <a:r>
              <a:rPr lang="en-GB" b="0" i="0" dirty="0">
                <a:solidFill>
                  <a:srgbClr val="374151"/>
                </a:solidFill>
                <a:effectLst/>
                <a:latin typeface="Söhne"/>
              </a:rPr>
              <a:t>User Logins: Stores login credentials for bank customers to access their accounts online.</a:t>
            </a:r>
          </a:p>
          <a:p>
            <a:pPr marL="0" lvl="0" indent="0" algn="l">
              <a:buFont typeface="+mj-lt"/>
              <a:buNone/>
            </a:pPr>
            <a:r>
              <a:rPr lang="en-GB" b="0" i="0" dirty="0">
                <a:solidFill>
                  <a:srgbClr val="374151"/>
                </a:solidFill>
                <a:effectLst/>
                <a:latin typeface="Söhne"/>
              </a:rPr>
              <a:t>User Security Answers: Contains security questions and their corresponding answers for user authentication.</a:t>
            </a:r>
          </a:p>
          <a:p>
            <a:pPr marL="0" lvl="0" indent="0" algn="l">
              <a:buFont typeface="+mj-lt"/>
              <a:buNone/>
            </a:pPr>
            <a:r>
              <a:rPr lang="en-GB" b="0" i="0" dirty="0">
                <a:solidFill>
                  <a:srgbClr val="374151"/>
                </a:solidFill>
                <a:effectLst/>
                <a:latin typeface="Söhne"/>
              </a:rPr>
              <a:t>User Security Questions: Stores a list of security questions for user authentication.</a:t>
            </a:r>
          </a:p>
          <a:p>
            <a:pPr marL="0" lvl="0" indent="0" algn="l">
              <a:buFont typeface="+mj-lt"/>
              <a:buNone/>
            </a:pPr>
            <a:endParaRPr lang="en-GB" b="0" i="0" dirty="0">
              <a:solidFill>
                <a:srgbClr val="374151"/>
              </a:solidFill>
              <a:effectLst/>
              <a:latin typeface="Söhne"/>
            </a:endParaRPr>
          </a:p>
          <a:p>
            <a:pPr algn="l"/>
            <a:r>
              <a:rPr lang="en-GB" b="0" i="0" dirty="0">
                <a:solidFill>
                  <a:srgbClr val="374151"/>
                </a:solidFill>
                <a:effectLst/>
                <a:latin typeface="Söhne"/>
              </a:rPr>
              <a:t>I trust that you now have a clear understanding of the Capstone project requirements.</a:t>
            </a:r>
            <a:endParaRPr lang="en-IN" dirty="0"/>
          </a:p>
        </p:txBody>
      </p:sp>
      <p:sp>
        <p:nvSpPr>
          <p:cNvPr id="4" name="Slide Number Placeholder 3"/>
          <p:cNvSpPr>
            <a:spLocks noGrp="1"/>
          </p:cNvSpPr>
          <p:nvPr>
            <p:ph type="sldNum" sz="quarter" idx="5"/>
          </p:nvPr>
        </p:nvSpPr>
        <p:spPr/>
        <p:txBody>
          <a:bodyPr/>
          <a:lstStyle/>
          <a:p>
            <a:fld id="{6DC51814-3B91-4036-94D2-3977634EE214}" type="slidenum">
              <a:rPr lang="en-US" smtClean="0"/>
              <a:t>5</a:t>
            </a:fld>
            <a:endParaRPr lang="en-US" dirty="0"/>
          </a:p>
        </p:txBody>
      </p:sp>
    </p:spTree>
    <p:extLst>
      <p:ext uri="{BB962C8B-B14F-4D97-AF65-F5344CB8AC3E}">
        <p14:creationId xmlns:p14="http://schemas.microsoft.com/office/powerpoint/2010/main" val="128837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picpedia.org/highway-signs/b/banking.html" TargetMode="External"/><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6.xml"/><Relationship Id="rId7" Type="http://schemas.openxmlformats.org/officeDocument/2006/relationships/diagramLayout" Target="../diagrams/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Data" Target="../diagrams/data1.xml"/><Relationship Id="rId5" Type="http://schemas.openxmlformats.org/officeDocument/2006/relationships/image" Target="../media/image2.png"/><Relationship Id="rId10" Type="http://schemas.microsoft.com/office/2007/relationships/diagramDrawing" Target="../diagrams/drawing1.xml"/><Relationship Id="rId4" Type="http://schemas.openxmlformats.org/officeDocument/2006/relationships/notesSlide" Target="../notesSlides/notesSlide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val="1"/>
              </a:ext>
            </a:extLst>
          </p:cNvPr>
          <p:cNvPicPr>
            <a:picLocks noGrp="1" noChangeAspect="1"/>
          </p:cNvPicPr>
          <p:nvPr>
            <p:ph type="pic" sz="quarter" idx="10"/>
          </p:nvPr>
        </p:nvPicPr>
        <p:blipFill>
          <a:blip r:embed="rId5">
            <a:extLst>
              <a:ext uri="{837473B0-CC2E-450A-ABE3-18F120FF3D39}">
                <a1611:picAttrSrcUrl xmlns:a1611="http://schemas.microsoft.com/office/drawing/2016/11/main" r:id="rId6"/>
              </a:ext>
            </a:extLst>
          </a:blip>
          <a:stretch/>
        </p:blipFill>
        <p:spPr>
          <a:xfrm>
            <a:off x="5016500" y="1043147"/>
            <a:ext cx="7175500" cy="4771707"/>
          </a:xfrm>
          <a:noFill/>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371476" y="1779589"/>
            <a:ext cx="4416424" cy="2182811"/>
          </a:xfrm>
        </p:spPr>
        <p:txBody>
          <a:bodyPr anchor="b">
            <a:normAutofit/>
          </a:bodyPr>
          <a:lstStyle/>
          <a:p>
            <a:r>
              <a:rPr lang="en-US" dirty="0"/>
              <a:t>Capstone Project</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371476" y="4079083"/>
            <a:ext cx="4416424" cy="976311"/>
          </a:xfrm>
        </p:spPr>
        <p:txBody>
          <a:bodyPr>
            <a:normAutofit/>
          </a:bodyPr>
          <a:lstStyle/>
          <a:p>
            <a:r>
              <a:rPr lang="en-US" dirty="0"/>
              <a:t>Banking</a:t>
            </a:r>
          </a:p>
        </p:txBody>
      </p:sp>
      <p:pic>
        <p:nvPicPr>
          <p:cNvPr id="7" name="Audio 6">
            <a:hlinkClick r:id="" action="ppaction://media"/>
            <a:extLst>
              <a:ext uri="{FF2B5EF4-FFF2-40B4-BE49-F238E27FC236}">
                <a16:creationId xmlns:a16="http://schemas.microsoft.com/office/drawing/2014/main" id="{13445B96-7559-C89F-5FB2-5F9A54FE30E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95496538"/>
      </p:ext>
    </p:extLst>
  </p:cSld>
  <p:clrMapOvr>
    <a:masterClrMapping/>
  </p:clrMapOvr>
  <mc:AlternateContent xmlns:mc="http://schemas.openxmlformats.org/markup-compatibility/2006">
    <mc:Choice xmlns:p14="http://schemas.microsoft.com/office/powerpoint/2010/main" Requires="p14">
      <p:transition spd="slow" p14:dur="2000" advTm="20519"/>
    </mc:Choice>
    <mc:Fallback>
      <p:transition spd="slow" advTm="205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a:xfrm>
            <a:off x="371475" y="260351"/>
            <a:ext cx="11520487" cy="758824"/>
          </a:xfrm>
        </p:spPr>
        <p:txBody>
          <a:bodyPr anchor="ctr">
            <a:normAutofit/>
          </a:bodyPr>
          <a:lstStyle/>
          <a:p>
            <a:r>
              <a:rPr lang="en-US" dirty="0"/>
              <a:t>Overview</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2</a:t>
            </a:fld>
            <a:endParaRPr lang="en-US" sz="800"/>
          </a:p>
        </p:txBody>
      </p:sp>
      <p:pic>
        <p:nvPicPr>
          <p:cNvPr id="33" name="Audio 32">
            <a:hlinkClick r:id="" action="ppaction://media"/>
            <a:extLst>
              <a:ext uri="{FF2B5EF4-FFF2-40B4-BE49-F238E27FC236}">
                <a16:creationId xmlns:a16="http://schemas.microsoft.com/office/drawing/2014/main" id="{E39E4B04-D7D3-AD01-4DBC-018CF19BD54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graphicFrame>
        <p:nvGraphicFramePr>
          <p:cNvPr id="15" name="Text Placeholder 8">
            <a:extLst>
              <a:ext uri="{FF2B5EF4-FFF2-40B4-BE49-F238E27FC236}">
                <a16:creationId xmlns:a16="http://schemas.microsoft.com/office/drawing/2014/main" id="{7B6EBA78-A030-0545-09C8-E90D15390FF7}"/>
              </a:ext>
            </a:extLst>
          </p:cNvPr>
          <p:cNvGraphicFramePr/>
          <p:nvPr>
            <p:extLst>
              <p:ext uri="{D42A27DB-BD31-4B8C-83A1-F6EECF244321}">
                <p14:modId xmlns:p14="http://schemas.microsoft.com/office/powerpoint/2010/main" val="80425578"/>
              </p:ext>
            </p:extLst>
          </p:nvPr>
        </p:nvGraphicFramePr>
        <p:xfrm>
          <a:off x="5183188" y="987425"/>
          <a:ext cx="6172200" cy="487362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1154969311"/>
      </p:ext>
    </p:extLst>
  </p:cSld>
  <p:clrMapOvr>
    <a:masterClrMapping/>
  </p:clrMapOvr>
  <mc:AlternateContent xmlns:mc="http://schemas.openxmlformats.org/markup-compatibility/2006">
    <mc:Choice xmlns:p14="http://schemas.microsoft.com/office/powerpoint/2010/main" Requires="p14">
      <p:transition spd="slow" p14:dur="2000" advTm="180695"/>
    </mc:Choice>
    <mc:Fallback>
      <p:transition spd="slow" advTm="180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371475" y="1783831"/>
            <a:ext cx="3111954" cy="3290338"/>
          </a:xfrm>
        </p:spPr>
        <p:txBody>
          <a:bodyPr anchor="ctr">
            <a:normAutofit/>
          </a:bodyPr>
          <a:lstStyle/>
          <a:p>
            <a:r>
              <a:rPr lang="en-US" dirty="0"/>
              <a:t>Problem Statement</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7489370" y="1783832"/>
            <a:ext cx="4402592" cy="3290338"/>
          </a:xfrm>
        </p:spPr>
        <p:txBody>
          <a:bodyPr anchor="ctr">
            <a:normAutofit/>
          </a:bodyPr>
          <a:lstStyle/>
          <a:p>
            <a:r>
              <a:rPr lang="en-US" dirty="0"/>
              <a:t>Objective</a:t>
            </a:r>
          </a:p>
          <a:p>
            <a:r>
              <a:rPr lang="en-US" dirty="0"/>
              <a:t>Analysis Scope</a:t>
            </a:r>
          </a:p>
          <a:p>
            <a:r>
              <a:rPr lang="en-US" dirty="0"/>
              <a:t>Goal</a:t>
            </a:r>
          </a:p>
          <a:p>
            <a:r>
              <a:rPr lang="en-US" dirty="0"/>
              <a:t>Insights &amp; Recommendations.</a:t>
            </a:r>
          </a:p>
          <a:p>
            <a:r>
              <a:rPr lang="en-US" dirty="0"/>
              <a:t>Report &amp; Presentation</a:t>
            </a: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3</a:t>
            </a:fld>
            <a:endParaRPr lang="en-US" sz="800"/>
          </a:p>
        </p:txBody>
      </p:sp>
      <p:pic>
        <p:nvPicPr>
          <p:cNvPr id="10" name="Picture Placeholder 9">
            <a:extLst>
              <a:ext uri="{FF2B5EF4-FFF2-40B4-BE49-F238E27FC236}">
                <a16:creationId xmlns:a16="http://schemas.microsoft.com/office/drawing/2014/main" id="{618DD966-19F0-4350-AC58-AE86C210BDD3}"/>
              </a:ext>
              <a:ext uri="{C183D7F6-B498-43B3-948B-1728B52AA6E4}">
                <adec:decorative xmlns:adec="http://schemas.microsoft.com/office/drawing/2017/decorative" val="1"/>
              </a:ext>
            </a:extLst>
          </p:cNvPr>
          <p:cNvPicPr>
            <a:picLocks noGrp="1" noChangeAspect="1"/>
          </p:cNvPicPr>
          <p:nvPr>
            <p:ph type="pic" sz="quarter" idx="13"/>
          </p:nvPr>
        </p:nvPicPr>
        <p:blipFill>
          <a:blip r:embed="rId5"/>
          <a:stretch/>
        </p:blipFill>
        <p:spPr>
          <a:xfrm>
            <a:off x="3672114" y="1614714"/>
            <a:ext cx="3628571" cy="3628571"/>
          </a:xfrm>
          <a:noFill/>
        </p:spPr>
      </p:pic>
      <p:pic>
        <p:nvPicPr>
          <p:cNvPr id="41" name="Audio 40">
            <a:hlinkClick r:id="" action="ppaction://media"/>
            <a:extLst>
              <a:ext uri="{FF2B5EF4-FFF2-40B4-BE49-F238E27FC236}">
                <a16:creationId xmlns:a16="http://schemas.microsoft.com/office/drawing/2014/main" id="{70DC77E0-BCEC-5B25-18D5-E1D4A4A8C34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0311978"/>
      </p:ext>
    </p:extLst>
  </p:cSld>
  <p:clrMapOvr>
    <a:masterClrMapping/>
  </p:clrMapOvr>
  <mc:AlternateContent xmlns:mc="http://schemas.openxmlformats.org/markup-compatibility/2006">
    <mc:Choice xmlns:p14="http://schemas.microsoft.com/office/powerpoint/2010/main" Requires="p14">
      <p:transition spd="slow" p14:dur="2000" advTm="83839"/>
    </mc:Choice>
    <mc:Fallback>
      <p:transition spd="slow" advTm="83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a:xfrm>
            <a:off x="371475" y="1334424"/>
            <a:ext cx="4448175" cy="1520824"/>
          </a:xfrm>
        </p:spPr>
        <p:txBody>
          <a:bodyPr anchor="b">
            <a:normAutofit/>
          </a:bodyPr>
          <a:lstStyle/>
          <a:p>
            <a:r>
              <a:rPr lang="en-US" dirty="0"/>
              <a:t>Significance</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4</a:t>
            </a:fld>
            <a:endParaRPr lang="en-US" sz="800"/>
          </a:p>
        </p:txBody>
      </p:sp>
      <p:sp>
        <p:nvSpPr>
          <p:cNvPr id="18" name="Text Placeholder 17">
            <a:extLst>
              <a:ext uri="{FF2B5EF4-FFF2-40B4-BE49-F238E27FC236}">
                <a16:creationId xmlns:a16="http://schemas.microsoft.com/office/drawing/2014/main" id="{ED42596E-DB09-43F7-A053-18CEB2DDE639}"/>
              </a:ext>
            </a:extLst>
          </p:cNvPr>
          <p:cNvSpPr>
            <a:spLocks noGrp="1"/>
          </p:cNvSpPr>
          <p:nvPr>
            <p:ph sz="half" idx="2"/>
          </p:nvPr>
        </p:nvSpPr>
        <p:spPr>
          <a:xfrm>
            <a:off x="3609563" y="3429000"/>
            <a:ext cx="4448175" cy="2771774"/>
          </a:xfrm>
        </p:spPr>
        <p:txBody>
          <a:bodyPr>
            <a:normAutofit/>
          </a:bodyPr>
          <a:lstStyle/>
          <a:p>
            <a:r>
              <a:rPr lang="en-GB" sz="2400" dirty="0"/>
              <a:t>Valuable insights</a:t>
            </a:r>
          </a:p>
          <a:p>
            <a:r>
              <a:rPr lang="en-GB" sz="2400" dirty="0"/>
              <a:t>Improvement focus</a:t>
            </a:r>
          </a:p>
          <a:p>
            <a:r>
              <a:rPr lang="en-GB" sz="2400" dirty="0"/>
              <a:t>Evaluation of effectiveness</a:t>
            </a:r>
          </a:p>
          <a:p>
            <a:r>
              <a:rPr lang="en-GB" sz="2400" dirty="0"/>
              <a:t>Trend identification</a:t>
            </a:r>
          </a:p>
          <a:p>
            <a:r>
              <a:rPr lang="en-GB" sz="2400" dirty="0"/>
              <a:t>Comprehensive understanding</a:t>
            </a:r>
            <a:endParaRPr lang="en-US" sz="2400" dirty="0"/>
          </a:p>
        </p:txBody>
      </p:sp>
      <p:pic>
        <p:nvPicPr>
          <p:cNvPr id="6" name="Content Placeholder 5" descr="A black and white symbol with a gear and arrow&#10;&#10;Description automatically generated">
            <a:extLst>
              <a:ext uri="{FF2B5EF4-FFF2-40B4-BE49-F238E27FC236}">
                <a16:creationId xmlns:a16="http://schemas.microsoft.com/office/drawing/2014/main" id="{A4CDC7BB-3824-2943-5EA5-60F3BC931B91}"/>
              </a:ext>
            </a:extLst>
          </p:cNvPr>
          <p:cNvPicPr>
            <a:picLocks noGrp="1" noChangeAspect="1"/>
          </p:cNvPicPr>
          <p:nvPr>
            <p:ph sz="half" idx="1"/>
          </p:nvPr>
        </p:nvPicPr>
        <p:blipFill rotWithShape="1">
          <a:blip r:embed="rId5"/>
          <a:srcRect r="5036" b="3"/>
          <a:stretch/>
        </p:blipFill>
        <p:spPr>
          <a:xfrm>
            <a:off x="371475" y="3118776"/>
            <a:ext cx="2926800" cy="3081922"/>
          </a:xfrm>
          <a:noFill/>
        </p:spPr>
      </p:pic>
      <p:pic>
        <p:nvPicPr>
          <p:cNvPr id="20" name="Picture 19">
            <a:extLst>
              <a:ext uri="{FF2B5EF4-FFF2-40B4-BE49-F238E27FC236}">
                <a16:creationId xmlns:a16="http://schemas.microsoft.com/office/drawing/2014/main" id="{F46E54D5-7F1A-A094-FF3C-96B1AAA123D4}"/>
              </a:ext>
            </a:extLst>
          </p:cNvPr>
          <p:cNvPicPr>
            <a:picLocks noChangeAspect="1"/>
          </p:cNvPicPr>
          <p:nvPr/>
        </p:nvPicPr>
        <p:blipFill rotWithShape="1">
          <a:blip r:embed="rId6"/>
          <a:srcRect l="9175" r="15112" b="-1"/>
          <a:stretch/>
        </p:blipFill>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noFill/>
        </p:spPr>
      </p:pic>
      <p:pic>
        <p:nvPicPr>
          <p:cNvPr id="11" name="Audio 10">
            <a:hlinkClick r:id="" action="ppaction://media"/>
            <a:extLst>
              <a:ext uri="{FF2B5EF4-FFF2-40B4-BE49-F238E27FC236}">
                <a16:creationId xmlns:a16="http://schemas.microsoft.com/office/drawing/2014/main" id="{AB226B29-AE05-7D8B-0C05-AECBB386442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0026269"/>
      </p:ext>
    </p:extLst>
  </p:cSld>
  <p:clrMapOvr>
    <a:masterClrMapping/>
  </p:clrMapOvr>
  <mc:AlternateContent xmlns:mc="http://schemas.openxmlformats.org/markup-compatibility/2006">
    <mc:Choice xmlns:p14="http://schemas.microsoft.com/office/powerpoint/2010/main" Requires="p14">
      <p:transition spd="slow" p14:dur="2000" advTm="109667"/>
    </mc:Choice>
    <mc:Fallback>
      <p:transition spd="slow" advTm="109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C60B770E-507E-4361-9D91-5007702BFC32}"/>
              </a:ext>
            </a:extLst>
          </p:cNvPr>
          <p:cNvSpPr>
            <a:spLocks noGrp="1"/>
          </p:cNvSpPr>
          <p:nvPr>
            <p:ph type="title" idx="4294967295"/>
          </p:nvPr>
        </p:nvSpPr>
        <p:spPr>
          <a:xfrm>
            <a:off x="3627909" y="425682"/>
            <a:ext cx="5372100" cy="71120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1" i="0" u="none" strike="noStrike" kern="1200" cap="none" spc="0" normalizeH="0" baseline="0" dirty="0">
                <a:ln>
                  <a:noFill/>
                </a:ln>
                <a:solidFill>
                  <a:schemeClr val="tx1"/>
                </a:solidFill>
                <a:effectLst/>
                <a:uLnTx/>
                <a:uFillTx/>
                <a:latin typeface="+mj-lt"/>
                <a:ea typeface="+mn-ea"/>
                <a:cs typeface="+mn-cs"/>
              </a:rPr>
              <a:t>ER Diagram</a:t>
            </a:r>
          </a:p>
        </p:txBody>
      </p:sp>
      <p:sp>
        <p:nvSpPr>
          <p:cNvPr id="3" name="Slide Number Placeholder 2">
            <a:extLst>
              <a:ext uri="{FF2B5EF4-FFF2-40B4-BE49-F238E27FC236}">
                <a16:creationId xmlns:a16="http://schemas.microsoft.com/office/drawing/2014/main" id="{8D0BEB88-12D3-41F1-B6BA-706EF7480FD3}"/>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5</a:t>
            </a:fld>
            <a:endParaRPr lang="en-US" dirty="0"/>
          </a:p>
        </p:txBody>
      </p:sp>
      <p:pic>
        <p:nvPicPr>
          <p:cNvPr id="4" name="Picture 3">
            <a:extLst>
              <a:ext uri="{FF2B5EF4-FFF2-40B4-BE49-F238E27FC236}">
                <a16:creationId xmlns:a16="http://schemas.microsoft.com/office/drawing/2014/main" id="{06A051B0-01F6-28A9-F97E-C6A866A2A16A}"/>
              </a:ext>
            </a:extLst>
          </p:cNvPr>
          <p:cNvPicPr>
            <a:picLocks noChangeAspect="1"/>
          </p:cNvPicPr>
          <p:nvPr/>
        </p:nvPicPr>
        <p:blipFill>
          <a:blip r:embed="rId5"/>
          <a:stretch>
            <a:fillRect/>
          </a:stretch>
        </p:blipFill>
        <p:spPr>
          <a:xfrm>
            <a:off x="314036" y="1136882"/>
            <a:ext cx="11713532" cy="5295436"/>
          </a:xfrm>
          <a:prstGeom prst="rect">
            <a:avLst/>
          </a:prstGeom>
        </p:spPr>
      </p:pic>
      <p:pic>
        <p:nvPicPr>
          <p:cNvPr id="21" name="Audio 20">
            <a:hlinkClick r:id="" action="ppaction://media"/>
            <a:extLst>
              <a:ext uri="{FF2B5EF4-FFF2-40B4-BE49-F238E27FC236}">
                <a16:creationId xmlns:a16="http://schemas.microsoft.com/office/drawing/2014/main" id="{8C785E24-E1CC-9792-D2A7-0EC18E5D3B0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9670743"/>
      </p:ext>
    </p:extLst>
  </p:cSld>
  <p:clrMapOvr>
    <a:masterClrMapping/>
  </p:clrMapOvr>
  <mc:AlternateContent xmlns:mc="http://schemas.openxmlformats.org/markup-compatibility/2006">
    <mc:Choice xmlns:p14="http://schemas.microsoft.com/office/powerpoint/2010/main" Requires="p14">
      <p:transition spd="slow" p14:dur="2000" advTm="114187"/>
    </mc:Choice>
    <mc:Fallback>
      <p:transition spd="slow" advTm="1141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title goes here" id="{A4715F0E-2373-46DF-8650-9CD6D2E73FF4}" vid="{7AE24D49-249C-4823-B15D-D301F3E63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block presentation</Template>
  <TotalTime>269</TotalTime>
  <Words>1421</Words>
  <Application>Microsoft Office PowerPoint</Application>
  <PresentationFormat>Widescreen</PresentationFormat>
  <Paragraphs>108</Paragraphs>
  <Slides>5</Slides>
  <Notes>5</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Google Sans</vt:lpstr>
      <vt:lpstr>Söhne</vt:lpstr>
      <vt:lpstr>Office Theme</vt:lpstr>
      <vt:lpstr>Capstone Project</vt:lpstr>
      <vt:lpstr>Overview</vt:lpstr>
      <vt:lpstr>Problem Statement</vt:lpstr>
      <vt:lpstr>Significance</vt:lpstr>
      <vt:lpstr>ER 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Shiraj Ahmad</dc:creator>
  <cp:lastModifiedBy>Shiraj Ahmad</cp:lastModifiedBy>
  <cp:revision>14</cp:revision>
  <dcterms:created xsi:type="dcterms:W3CDTF">2023-07-12T12:40:49Z</dcterms:created>
  <dcterms:modified xsi:type="dcterms:W3CDTF">2023-07-20T19:54:05Z</dcterms:modified>
</cp:coreProperties>
</file>

<file path=docProps/thumbnail.jpeg>
</file>